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5122525" cy="21386800"/>
  <p:notesSz cx="6858000" cy="9144000"/>
  <p:defaultTextStyle>
    <a:defPPr>
      <a:defRPr lang="th-TH"/>
    </a:defPPr>
    <a:lvl1pPr marL="0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043102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2086204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3129305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4172407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5215509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6258611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7301713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8344814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6">
          <p15:clr>
            <a:srgbClr val="A4A3A4"/>
          </p15:clr>
        </p15:guide>
        <p15:guide id="2" pos="47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BD55"/>
    <a:srgbClr val="FFB345"/>
    <a:srgbClr val="FFE209"/>
    <a:srgbClr val="ED7D21"/>
    <a:srgbClr val="CC3300"/>
    <a:srgbClr val="00A0E8"/>
    <a:srgbClr val="9966FF"/>
    <a:srgbClr val="FF33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48" y="-1986"/>
      </p:cViewPr>
      <p:guideLst>
        <p:guide orient="horz" pos="6736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04:49:27.2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277.06836"/>
      <inkml:brushProperty name="anchorY" value="-12858.42871"/>
      <inkml:brushProperty name="scaleFactor" value="0.5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04:49:39.38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817.06641"/>
      <inkml:brushProperty name="anchorY" value="-15398.42871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34190" y="6643771"/>
            <a:ext cx="12854146" cy="4584300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2268379" y="12119186"/>
            <a:ext cx="10585768" cy="54655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3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9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72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8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0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4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500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14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18133903" y="2673351"/>
            <a:ext cx="5626314" cy="56902750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249709" y="2673351"/>
            <a:ext cx="16632153" cy="569027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766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135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94575" y="13743001"/>
            <a:ext cx="12854146" cy="4247656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94575" y="9064640"/>
            <a:ext cx="12854146" cy="4678361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3102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620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293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724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155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5861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0171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4481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434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49710" y="15559889"/>
            <a:ext cx="11129234" cy="44016211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630985" y="15559889"/>
            <a:ext cx="11129232" cy="44016211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645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6126" y="856464"/>
            <a:ext cx="13610273" cy="3564467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56126" y="4787278"/>
            <a:ext cx="6681741" cy="1995110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02" indent="0">
              <a:buNone/>
              <a:defRPr sz="4600" b="1"/>
            </a:lvl2pPr>
            <a:lvl3pPr marL="2086204" indent="0">
              <a:buNone/>
              <a:defRPr sz="4100" b="1"/>
            </a:lvl3pPr>
            <a:lvl4pPr marL="3129305" indent="0">
              <a:buNone/>
              <a:defRPr sz="3700" b="1"/>
            </a:lvl4pPr>
            <a:lvl5pPr marL="4172407" indent="0">
              <a:buNone/>
              <a:defRPr sz="3700" b="1"/>
            </a:lvl5pPr>
            <a:lvl6pPr marL="5215509" indent="0">
              <a:buNone/>
              <a:defRPr sz="3700" b="1"/>
            </a:lvl6pPr>
            <a:lvl7pPr marL="6258611" indent="0">
              <a:buNone/>
              <a:defRPr sz="3700" b="1"/>
            </a:lvl7pPr>
            <a:lvl8pPr marL="7301713" indent="0">
              <a:buNone/>
              <a:defRPr sz="3700" b="1"/>
            </a:lvl8pPr>
            <a:lvl9pPr marL="8344814" indent="0">
              <a:buNone/>
              <a:defRPr sz="37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756126" y="6782388"/>
            <a:ext cx="6681741" cy="12322165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7682034" y="4787278"/>
            <a:ext cx="6684366" cy="1995110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02" indent="0">
              <a:buNone/>
              <a:defRPr sz="4600" b="1"/>
            </a:lvl2pPr>
            <a:lvl3pPr marL="2086204" indent="0">
              <a:buNone/>
              <a:defRPr sz="4100" b="1"/>
            </a:lvl3pPr>
            <a:lvl4pPr marL="3129305" indent="0">
              <a:buNone/>
              <a:defRPr sz="3700" b="1"/>
            </a:lvl4pPr>
            <a:lvl5pPr marL="4172407" indent="0">
              <a:buNone/>
              <a:defRPr sz="3700" b="1"/>
            </a:lvl5pPr>
            <a:lvl6pPr marL="5215509" indent="0">
              <a:buNone/>
              <a:defRPr sz="3700" b="1"/>
            </a:lvl6pPr>
            <a:lvl7pPr marL="6258611" indent="0">
              <a:buNone/>
              <a:defRPr sz="3700" b="1"/>
            </a:lvl7pPr>
            <a:lvl8pPr marL="7301713" indent="0">
              <a:buNone/>
              <a:defRPr sz="3700" b="1"/>
            </a:lvl8pPr>
            <a:lvl9pPr marL="8344814" indent="0">
              <a:buNone/>
              <a:defRPr sz="37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7682034" y="6782388"/>
            <a:ext cx="6684366" cy="12322165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50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078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60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6127" y="851512"/>
            <a:ext cx="4975207" cy="362387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912487" y="851513"/>
            <a:ext cx="8453912" cy="18253041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56127" y="4475387"/>
            <a:ext cx="4975207" cy="14629167"/>
          </a:xfrm>
        </p:spPr>
        <p:txBody>
          <a:bodyPr/>
          <a:lstStyle>
            <a:lvl1pPr marL="0" indent="0">
              <a:buNone/>
              <a:defRPr sz="3200"/>
            </a:lvl1pPr>
            <a:lvl2pPr marL="1043102" indent="0">
              <a:buNone/>
              <a:defRPr sz="2700"/>
            </a:lvl2pPr>
            <a:lvl3pPr marL="2086204" indent="0">
              <a:buNone/>
              <a:defRPr sz="2300"/>
            </a:lvl3pPr>
            <a:lvl4pPr marL="3129305" indent="0">
              <a:buNone/>
              <a:defRPr sz="2100"/>
            </a:lvl4pPr>
            <a:lvl5pPr marL="4172407" indent="0">
              <a:buNone/>
              <a:defRPr sz="2100"/>
            </a:lvl5pPr>
            <a:lvl6pPr marL="5215509" indent="0">
              <a:buNone/>
              <a:defRPr sz="2100"/>
            </a:lvl6pPr>
            <a:lvl7pPr marL="6258611" indent="0">
              <a:buNone/>
              <a:defRPr sz="2100"/>
            </a:lvl7pPr>
            <a:lvl8pPr marL="7301713" indent="0">
              <a:buNone/>
              <a:defRPr sz="2100"/>
            </a:lvl8pPr>
            <a:lvl9pPr marL="8344814" indent="0">
              <a:buNone/>
              <a:defRPr sz="2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467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964121" y="14970760"/>
            <a:ext cx="9073515" cy="1767383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2964121" y="1910950"/>
            <a:ext cx="9073515" cy="12832080"/>
          </a:xfrm>
        </p:spPr>
        <p:txBody>
          <a:bodyPr/>
          <a:lstStyle>
            <a:lvl1pPr marL="0" indent="0">
              <a:buNone/>
              <a:defRPr sz="7300"/>
            </a:lvl1pPr>
            <a:lvl2pPr marL="1043102" indent="0">
              <a:buNone/>
              <a:defRPr sz="6400"/>
            </a:lvl2pPr>
            <a:lvl3pPr marL="2086204" indent="0">
              <a:buNone/>
              <a:defRPr sz="5500"/>
            </a:lvl3pPr>
            <a:lvl4pPr marL="3129305" indent="0">
              <a:buNone/>
              <a:defRPr sz="4600"/>
            </a:lvl4pPr>
            <a:lvl5pPr marL="4172407" indent="0">
              <a:buNone/>
              <a:defRPr sz="4600"/>
            </a:lvl5pPr>
            <a:lvl6pPr marL="5215509" indent="0">
              <a:buNone/>
              <a:defRPr sz="4600"/>
            </a:lvl6pPr>
            <a:lvl7pPr marL="6258611" indent="0">
              <a:buNone/>
              <a:defRPr sz="4600"/>
            </a:lvl7pPr>
            <a:lvl8pPr marL="7301713" indent="0">
              <a:buNone/>
              <a:defRPr sz="4600"/>
            </a:lvl8pPr>
            <a:lvl9pPr marL="8344814" indent="0">
              <a:buNone/>
              <a:defRPr sz="46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2964121" y="16738143"/>
            <a:ext cx="9073515" cy="2509977"/>
          </a:xfrm>
        </p:spPr>
        <p:txBody>
          <a:bodyPr/>
          <a:lstStyle>
            <a:lvl1pPr marL="0" indent="0">
              <a:buNone/>
              <a:defRPr sz="3200"/>
            </a:lvl1pPr>
            <a:lvl2pPr marL="1043102" indent="0">
              <a:buNone/>
              <a:defRPr sz="2700"/>
            </a:lvl2pPr>
            <a:lvl3pPr marL="2086204" indent="0">
              <a:buNone/>
              <a:defRPr sz="2300"/>
            </a:lvl3pPr>
            <a:lvl4pPr marL="3129305" indent="0">
              <a:buNone/>
              <a:defRPr sz="2100"/>
            </a:lvl4pPr>
            <a:lvl5pPr marL="4172407" indent="0">
              <a:buNone/>
              <a:defRPr sz="2100"/>
            </a:lvl5pPr>
            <a:lvl6pPr marL="5215509" indent="0">
              <a:buNone/>
              <a:defRPr sz="2100"/>
            </a:lvl6pPr>
            <a:lvl7pPr marL="6258611" indent="0">
              <a:buNone/>
              <a:defRPr sz="2100"/>
            </a:lvl7pPr>
            <a:lvl8pPr marL="7301713" indent="0">
              <a:buNone/>
              <a:defRPr sz="2100"/>
            </a:lvl8pPr>
            <a:lvl9pPr marL="8344814" indent="0">
              <a:buNone/>
              <a:defRPr sz="2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244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756126" y="856464"/>
            <a:ext cx="13610273" cy="3564467"/>
          </a:xfrm>
          <a:prstGeom prst="rect">
            <a:avLst/>
          </a:prstGeom>
        </p:spPr>
        <p:txBody>
          <a:bodyPr vert="horz" lIns="208620" tIns="104310" rIns="208620" bIns="10431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56126" y="4990255"/>
            <a:ext cx="13610273" cy="14114299"/>
          </a:xfrm>
          <a:prstGeom prst="rect">
            <a:avLst/>
          </a:prstGeom>
        </p:spPr>
        <p:txBody>
          <a:bodyPr vert="horz" lIns="208620" tIns="104310" rIns="208620" bIns="10431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756126" y="19822397"/>
            <a:ext cx="3528589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BF3B-CBAE-4ED5-9C60-609E34BC2E4E}" type="datetimeFigureOut">
              <a:rPr lang="th-TH" smtClean="0"/>
              <a:pPr/>
              <a:t>27/02/67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5166863" y="19822397"/>
            <a:ext cx="4788800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10837810" y="19822397"/>
            <a:ext cx="3528589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5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6204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2326" indent="-782326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5040" indent="-651939" algn="l" defTabSz="2086204" rtl="0" eaLnBrk="1" latinLnBrk="0" hangingPunct="1">
        <a:spcBef>
          <a:spcPct val="20000"/>
        </a:spcBef>
        <a:buFont typeface="Arial" panose="020B0604020202020204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7755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0856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93958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37060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80162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23264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66365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043102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086204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3129305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4172407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5215509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6258611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7301713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8344814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yle Ferrin - Root: Board Game Art">
            <a:extLst>
              <a:ext uri="{FF2B5EF4-FFF2-40B4-BE49-F238E27FC236}">
                <a16:creationId xmlns:a16="http://schemas.microsoft.com/office/drawing/2014/main" id="{ABB55EC8-5DE3-41BF-43D7-82546AE23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6"/>
          <a:stretch/>
        </p:blipFill>
        <p:spPr bwMode="auto">
          <a:xfrm>
            <a:off x="-1" y="0"/>
            <a:ext cx="15122525" cy="21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916536"/>
            <a:ext cx="15122525" cy="144016"/>
          </a:xfrm>
          <a:prstGeom prst="rect">
            <a:avLst/>
          </a:prstGeom>
          <a:solidFill>
            <a:srgbClr val="ED7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1F776-C8ED-F4D9-28D3-05207D789100}"/>
              </a:ext>
            </a:extLst>
          </p:cNvPr>
          <p:cNvSpPr/>
          <p:nvPr/>
        </p:nvSpPr>
        <p:spPr>
          <a:xfrm>
            <a:off x="-6337" y="-11140"/>
            <a:ext cx="15122525" cy="292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0019103" y="252240"/>
            <a:ext cx="4770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  <a:cs typeface="TH SarabunPSK" panose="020B0500040200020003" pitchFamily="34" charset="-34"/>
              </a:rPr>
              <a:t>Project No. P003-2/66,  Academic Year 2023</a:t>
            </a:r>
            <a:endParaRPr lang="th-TH" sz="2000" dirty="0">
              <a:latin typeface="+mj-lt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9338" y="828304"/>
            <a:ext cx="1260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  <a:cs typeface="TH SarabunPSK" panose="020B0500040200020003" pitchFamily="34" charset="-34"/>
              </a:rPr>
              <a:t>Artificial Intelligence for Root Board Game</a:t>
            </a:r>
          </a:p>
          <a:p>
            <a:pPr algn="ctr"/>
            <a:r>
              <a:rPr lang="en-US" sz="2800" b="1" dirty="0">
                <a:latin typeface="+mj-lt"/>
                <a:cs typeface="TH SarabunPSK" panose="020B0500040200020003" pitchFamily="34" charset="-34"/>
              </a:rPr>
              <a:t>Baangkok Vanijyananda, Pawaret Dilokwuttisit, Advisor: Kasemsit Teeyapan</a:t>
            </a:r>
          </a:p>
          <a:p>
            <a:pPr algn="ctr"/>
            <a:r>
              <a:rPr lang="en-US" sz="2400" b="1" dirty="0">
                <a:effectLst/>
                <a:latin typeface="+mj-lt"/>
                <a:cs typeface="TH SarabunPSK" panose="020B0500040200020003" pitchFamily="34" charset="-34"/>
              </a:rPr>
              <a:t>Computer Engineering, Faculty of Engineering, Chiang Mai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454" y="20648610"/>
            <a:ext cx="1469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  <a:cs typeface="TH SarabunPSK" panose="020B0500040200020003" pitchFamily="34" charset="-34"/>
              </a:rPr>
              <a:t>Computer Engineering, Faculty of Engineering, Chiang Mai University</a:t>
            </a:r>
            <a:endParaRPr lang="th-TH" sz="3600" b="1" dirty="0">
              <a:solidFill>
                <a:schemeClr val="bg1"/>
              </a:solidFill>
              <a:latin typeface="Eras Medium ITC" panose="020B06020305040208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3"/>
          <a:stretch/>
        </p:blipFill>
        <p:spPr bwMode="auto">
          <a:xfrm>
            <a:off x="504478" y="324248"/>
            <a:ext cx="2441698" cy="23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FCF54-3F0B-250D-D7C1-C0495ECDE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006" y="2459987"/>
            <a:ext cx="4417759" cy="4046267"/>
          </a:xfrm>
          <a:prstGeom prst="rect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8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19378E-C0B0-67CC-7D32-1F7612846FF6}"/>
                  </a:ext>
                </a:extLst>
              </p14:cNvPr>
              <p14:cNvContentPartPr/>
              <p14:nvPr/>
            </p14:nvContentPartPr>
            <p14:xfrm>
              <a:off x="21219141" y="9466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19378E-C0B0-67CC-7D32-1F7612846F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10141" y="94574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B1F753-D7C3-BA2D-D4A5-6FF03C678730}"/>
                  </a:ext>
                </a:extLst>
              </p14:cNvPr>
              <p14:cNvContentPartPr/>
              <p14:nvPr/>
            </p14:nvContentPartPr>
            <p14:xfrm>
              <a:off x="21272781" y="658861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B1F753-D7C3-BA2D-D4A5-6FF03C6787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64141" y="657997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FECD59-5221-5014-8625-B6BE487E1896}"/>
              </a:ext>
            </a:extLst>
          </p:cNvPr>
          <p:cNvSpPr txBox="1"/>
          <p:nvPr/>
        </p:nvSpPr>
        <p:spPr>
          <a:xfrm>
            <a:off x="792509" y="4788744"/>
            <a:ext cx="8208913" cy="1336238"/>
          </a:xfrm>
          <a:prstGeom prst="roundRect">
            <a:avLst>
              <a:gd name="adj" fmla="val 7211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video game version of Root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was released in 2020, but there are multiple reports by its players that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AIs make awful decisions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that no humans would ever make in a similar situation. i.e., their AIs are bad. Especially Eyrie Dynasties’ AI.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53690-A6AB-6645-800A-310F62B32557}"/>
              </a:ext>
            </a:extLst>
          </p:cNvPr>
          <p:cNvSpPr txBox="1"/>
          <p:nvPr/>
        </p:nvSpPr>
        <p:spPr>
          <a:xfrm>
            <a:off x="796043" y="4121508"/>
            <a:ext cx="2300723" cy="578882"/>
          </a:xfrm>
          <a:prstGeom prst="round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F050202020403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BFD5F-B9CC-606A-B3C3-8F038A7030D8}"/>
              </a:ext>
            </a:extLst>
          </p:cNvPr>
          <p:cNvSpPr txBox="1"/>
          <p:nvPr/>
        </p:nvSpPr>
        <p:spPr>
          <a:xfrm>
            <a:off x="788976" y="7124972"/>
            <a:ext cx="6043626" cy="1646992"/>
          </a:xfrm>
          <a:prstGeom prst="roundRect">
            <a:avLst>
              <a:gd name="adj" fmla="val 6079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create an artificial intelligence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(AI) that can play the board game “Root”.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find the best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Monte Carlo Tree Search (MCTS)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algorithm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variant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for playing the board game “Root” for each faction.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FF2CD-C5FE-A623-0EA8-8AB0013728FA}"/>
              </a:ext>
            </a:extLst>
          </p:cNvPr>
          <p:cNvSpPr txBox="1"/>
          <p:nvPr/>
        </p:nvSpPr>
        <p:spPr>
          <a:xfrm>
            <a:off x="792509" y="6457736"/>
            <a:ext cx="2300723" cy="578882"/>
          </a:xfrm>
          <a:prstGeom prst="round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F050202020403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F7F63-1031-C76D-B230-E1FE9B155BDF}"/>
              </a:ext>
            </a:extLst>
          </p:cNvPr>
          <p:cNvSpPr txBox="1"/>
          <p:nvPr/>
        </p:nvSpPr>
        <p:spPr>
          <a:xfrm>
            <a:off x="785443" y="9755499"/>
            <a:ext cx="6552728" cy="3545145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minimal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version of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Root video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Implement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Open-Loop MCTS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Create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108 MCTS variant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s for each faction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and have them fight against the other faction with the </a:t>
            </a: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base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MCTS variant → total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216 battles, 216000 rounds of simulation.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Top 5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variants with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highest win rate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for each faction face a “Team-Round Robin” fight, i.e., they all fight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variant from each faction with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highest average win rate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will be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best variant for that faction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180E2-FDBB-E65B-DC05-F6B31351A594}"/>
              </a:ext>
            </a:extLst>
          </p:cNvPr>
          <p:cNvSpPr txBox="1"/>
          <p:nvPr/>
        </p:nvSpPr>
        <p:spPr>
          <a:xfrm>
            <a:off x="788976" y="9088263"/>
            <a:ext cx="2300723" cy="578882"/>
          </a:xfrm>
          <a:prstGeom prst="round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F050202020403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ACAFE3-A674-CAE9-9ACF-7B2392ACC58C}"/>
              </a:ext>
            </a:extLst>
          </p:cNvPr>
          <p:cNvSpPr txBox="1"/>
          <p:nvPr/>
        </p:nvSpPr>
        <p:spPr>
          <a:xfrm>
            <a:off x="797556" y="14384584"/>
            <a:ext cx="5467562" cy="3545145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best MCTS variant for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Marquise de Cat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achieved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60%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average win rate with the following parameters: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reward-function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vp-difference-</a:t>
            </a:r>
            <a:r>
              <a:rPr lang="en-US" sz="2000" b="1" dirty="0" err="1">
                <a:latin typeface="Abadi" panose="020B0604020104020204" pitchFamily="34" charset="0"/>
                <a:cs typeface="Arial" panose="020B0604020202020204" pitchFamily="34" charset="0"/>
              </a:rPr>
              <a:t>relu</a:t>
            </a:r>
            <a:endParaRPr lang="en-US" sz="2000" b="1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expand-count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200 nodes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rollout-count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1 rollout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time-limit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action-count-limit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best-action-policy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secure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 (maximum lower confidence bound)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2C5457-83BB-15A4-EA63-F295ECF22A46}"/>
              </a:ext>
            </a:extLst>
          </p:cNvPr>
          <p:cNvSpPr txBox="1"/>
          <p:nvPr/>
        </p:nvSpPr>
        <p:spPr>
          <a:xfrm>
            <a:off x="801089" y="13717348"/>
            <a:ext cx="2300723" cy="578882"/>
          </a:xfrm>
          <a:prstGeom prst="round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F050202020403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BDFF6B-6290-1152-3DF0-6C967ADFE0E2}"/>
              </a:ext>
            </a:extLst>
          </p:cNvPr>
          <p:cNvSpPr txBox="1"/>
          <p:nvPr/>
        </p:nvSpPr>
        <p:spPr>
          <a:xfrm>
            <a:off x="9001422" y="14384584"/>
            <a:ext cx="5467562" cy="3545145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best MCTS variant for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Eyrie Dynasties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achieved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60%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average win rate with the following parameters: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reward-function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vp-difference-</a:t>
            </a:r>
            <a:r>
              <a:rPr lang="en-US" sz="2000" b="1" dirty="0" err="1">
                <a:latin typeface="Abadi" panose="020F0502020204030204" pitchFamily="34" charset="0"/>
                <a:cs typeface="Arial" panose="020B0604020202020204" pitchFamily="34" charset="0"/>
              </a:rPr>
              <a:t>relu</a:t>
            </a:r>
            <a:endParaRPr lang="en-US" sz="2000" b="1" dirty="0">
              <a:latin typeface="Abadi" panose="020F0502020204030204" pitchFamily="34" charset="0"/>
              <a:cs typeface="Arial" panose="020B0604020202020204" pitchFamily="34" charset="0"/>
            </a:endParaRP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expand-count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200 nodes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rollout-count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1 rollout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time-limit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action-count-limit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best-action-policy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secure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(maximum lower confidence bound)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A798289-3F89-0A3F-4D08-0183BBF5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17829" y="6009622"/>
            <a:ext cx="1113508" cy="125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8C10CF-C87E-22CD-3065-70D7B8E7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3112" y="3717447"/>
            <a:ext cx="975522" cy="10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yrie Dynasties | Root Wiki | Fandom">
            <a:extLst>
              <a:ext uri="{FF2B5EF4-FFF2-40B4-BE49-F238E27FC236}">
                <a16:creationId xmlns:a16="http://schemas.microsoft.com/office/drawing/2014/main" id="{D0F82EBC-6E0A-2802-CF1A-48CF7B64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199" y="15686223"/>
            <a:ext cx="1796094" cy="17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rquise de Cat | Root Wiki | Fandom">
            <a:extLst>
              <a:ext uri="{FF2B5EF4-FFF2-40B4-BE49-F238E27FC236}">
                <a16:creationId xmlns:a16="http://schemas.microsoft.com/office/drawing/2014/main" id="{F2582851-56C5-B602-C9B7-9CB7456D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5" y="15686223"/>
            <a:ext cx="1796094" cy="17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ghtning Hand Drawn Doodle PNG &amp; SVG Design For T-Shirts">
            <a:extLst>
              <a:ext uri="{FF2B5EF4-FFF2-40B4-BE49-F238E27FC236}">
                <a16:creationId xmlns:a16="http://schemas.microsoft.com/office/drawing/2014/main" id="{E50F1FF6-A957-B2EC-3146-5FD55D4B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rgbClr val="F3BD5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70436" y="15915626"/>
            <a:ext cx="1337287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11B3968-A243-6F22-3F28-49641DBD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78" y="8879611"/>
            <a:ext cx="1030007" cy="9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7EA35B-2673-9098-7100-C5FEBF1EB6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3038" y="9588137"/>
            <a:ext cx="7217817" cy="4046267"/>
          </a:xfrm>
          <a:prstGeom prst="rect">
            <a:avLst/>
          </a:prstGeom>
          <a:effectLst>
            <a:outerShdw blurRad="152400" dist="101600" dir="5400000" algn="ctr" rotWithShape="0">
              <a:schemeClr val="tx1">
                <a:alpha val="80000"/>
              </a:schemeClr>
            </a:outerShdw>
          </a:effec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1758613-F3E1-7D3E-437D-C661FC6C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25" y="6808061"/>
            <a:ext cx="5633856" cy="2460855"/>
          </a:xfrm>
          <a:prstGeom prst="rect">
            <a:avLst/>
          </a:prstGeom>
          <a:noFill/>
          <a:effectLst>
            <a:outerShdw blurRad="152400" dist="101600" dir="5400000" algn="t" rotWithShape="0">
              <a:prstClr val="black">
                <a:alpha val="8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C799511-1E00-0B7E-3408-D065F73C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29" y="13417036"/>
            <a:ext cx="1217808" cy="10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3ACFEE-C2A6-061A-7920-93A16E075208}"/>
              </a:ext>
            </a:extLst>
          </p:cNvPr>
          <p:cNvSpPr txBox="1"/>
          <p:nvPr/>
        </p:nvSpPr>
        <p:spPr>
          <a:xfrm>
            <a:off x="3816846" y="18448009"/>
            <a:ext cx="10652138" cy="1646992"/>
          </a:xfrm>
          <a:prstGeom prst="roundRect">
            <a:avLst>
              <a:gd name="adj" fmla="val 2459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Our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Marquise de Cat AI achieved 60% win rate against Eyrie Dynasties AI’s 40%.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Sed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ornare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pulvinar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est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ac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rhoncus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sapien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lacinia sit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 Sed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facilisis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eros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lacus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elementum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mollis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lacus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lacinia vel. Ut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tristique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non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tellus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Quisque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massa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lectus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ultrices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id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ornare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mollis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risus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 Nam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facilisis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dolor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eu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malesuada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efficitur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Pellentesque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vel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libero. Nam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ut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libero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rutrum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scelerisque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et, </a:t>
            </a:r>
            <a:r>
              <a:rPr lang="en-US" sz="2000" dirty="0" err="1">
                <a:latin typeface="Abadi" panose="020F0502020204030204" pitchFamily="34" charset="0"/>
                <a:cs typeface="Arial" panose="020B0604020202020204" pitchFamily="34" charset="0"/>
              </a:rPr>
              <a:t>luctus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dolor.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E0A3A6-A33E-94C1-9B54-476B0D4DB43D}"/>
              </a:ext>
            </a:extLst>
          </p:cNvPr>
          <p:cNvSpPr txBox="1"/>
          <p:nvPr/>
        </p:nvSpPr>
        <p:spPr>
          <a:xfrm>
            <a:off x="796043" y="19017136"/>
            <a:ext cx="2300723" cy="578882"/>
          </a:xfrm>
          <a:prstGeom prst="round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C1608089-E97F-87E6-475C-38ED144A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36" y="18742305"/>
            <a:ext cx="820726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3973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703</TotalTime>
  <Words>408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Calibri</vt:lpstr>
      <vt:lpstr>Eras Medium ITC</vt:lpstr>
      <vt:lpstr>ชุดรูปแบบของ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Dreamie</dc:creator>
  <cp:lastModifiedBy>BAANGKOK VANIJYANANDA</cp:lastModifiedBy>
  <cp:revision>73</cp:revision>
  <dcterms:created xsi:type="dcterms:W3CDTF">2015-04-16T16:19:21Z</dcterms:created>
  <dcterms:modified xsi:type="dcterms:W3CDTF">2024-02-27T06:12:39Z</dcterms:modified>
</cp:coreProperties>
</file>